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7" r:id="rId2"/>
    <p:sldId id="258" r:id="rId3"/>
    <p:sldId id="290" r:id="rId4"/>
    <p:sldId id="292" r:id="rId5"/>
    <p:sldId id="260" r:id="rId6"/>
    <p:sldId id="259" r:id="rId7"/>
    <p:sldId id="261" r:id="rId8"/>
    <p:sldId id="291" r:id="rId9"/>
    <p:sldId id="269" r:id="rId10"/>
    <p:sldId id="270" r:id="rId11"/>
  </p:sldIdLst>
  <p:sldSz cx="9144000" cy="5143500" type="screen16x9"/>
  <p:notesSz cx="6858000" cy="9144000"/>
  <p:embeddedFontLst>
    <p:embeddedFont>
      <p:font typeface="Montserrat ExtraBold" panose="020B0604020202020204" charset="-18"/>
      <p:bold r:id="rId13"/>
      <p:boldItalic r:id="rId14"/>
    </p:embeddedFont>
    <p:embeddedFont>
      <p:font typeface="Montserrat" panose="020B0604020202020204" charset="-18"/>
      <p:regular r:id="rId15"/>
      <p:bold r:id="rId16"/>
      <p:italic r:id="rId17"/>
      <p:boldItalic r:id="rId18"/>
    </p:embeddedFont>
    <p:embeddedFont>
      <p:font typeface="Albert Sans" panose="020B0604020202020204" charset="-18"/>
      <p:regular r:id="rId19"/>
      <p:bold r:id="rId20"/>
      <p:italic r:id="rId21"/>
      <p:boldItalic r:id="rId22"/>
    </p:embeddedFont>
    <p:embeddedFont>
      <p:font typeface="Montserrat SemiBold" panose="020B0604020202020204" charset="-18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 Light" panose="020B0604020202020204" charset="-18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A2CB54-082E-4417-912C-E36DA7039497}">
  <a:tblStyle styleId="{3DA2CB54-082E-4417-912C-E36DA70394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2049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46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1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45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7d48115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7d48115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03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a5a06a94f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a5a06a94f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13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a5a06a94f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a5a06a94f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18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a5a06a94f_3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a5a06a94f_3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09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 flipH="1">
            <a:off x="2864700" y="539600"/>
            <a:ext cx="5560800" cy="2475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864700" y="2770400"/>
            <a:ext cx="5560800" cy="183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3" hasCustomPrompt="1"/>
          </p:nvPr>
        </p:nvSpPr>
        <p:spPr>
          <a:xfrm>
            <a:off x="718625" y="539600"/>
            <a:ext cx="1814700" cy="4064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subTitle" idx="1"/>
          </p:nvPr>
        </p:nvSpPr>
        <p:spPr>
          <a:xfrm flipH="1">
            <a:off x="718575" y="1488322"/>
            <a:ext cx="3750300" cy="30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5500" cy="789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>
            <a:spLocks noGrp="1"/>
          </p:cNvSpPr>
          <p:nvPr>
            <p:ph type="pic" idx="2"/>
          </p:nvPr>
        </p:nvSpPr>
        <p:spPr>
          <a:xfrm>
            <a:off x="4627975" y="1649475"/>
            <a:ext cx="3802800" cy="2747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718000" y="2131175"/>
            <a:ext cx="2957100" cy="2437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3877800" y="2113600"/>
            <a:ext cx="4546200" cy="24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1253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718625" y="1487375"/>
            <a:ext cx="4607400" cy="252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718625" y="539975"/>
            <a:ext cx="4607700" cy="1198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ubTitle" idx="1"/>
          </p:nvPr>
        </p:nvSpPr>
        <p:spPr>
          <a:xfrm>
            <a:off x="5646450" y="998797"/>
            <a:ext cx="2779200" cy="179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/>
          <p:nvPr/>
        </p:nvSpPr>
        <p:spPr>
          <a:xfrm>
            <a:off x="5832425" y="3452475"/>
            <a:ext cx="23007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template has been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,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and content by </a:t>
            </a:r>
            <a:r>
              <a:rPr lang="en" sz="1200" b="1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Sandra Medina</a:t>
            </a:r>
            <a:endParaRPr sz="1200" b="1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/>
          <p:nvPr/>
        </p:nvSpPr>
        <p:spPr>
          <a:xfrm>
            <a:off x="6702450" y="539625"/>
            <a:ext cx="1722900" cy="406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1"/>
          <p:cNvSpPr/>
          <p:nvPr/>
        </p:nvSpPr>
        <p:spPr>
          <a:xfrm>
            <a:off x="711475" y="2754525"/>
            <a:ext cx="5652600" cy="184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3_1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3857625" y="1657925"/>
            <a:ext cx="4567800" cy="295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2"/>
          <p:cNvSpPr/>
          <p:nvPr/>
        </p:nvSpPr>
        <p:spPr>
          <a:xfrm>
            <a:off x="719925" y="539500"/>
            <a:ext cx="7705500" cy="78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0000" y="1407300"/>
            <a:ext cx="6705300" cy="31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5500" cy="789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3996175" y="1476863"/>
            <a:ext cx="4434600" cy="30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5500" cy="789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717550" y="1648925"/>
            <a:ext cx="3003000" cy="282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56525" y="1307100"/>
            <a:ext cx="6431100" cy="2529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454250" y="619050"/>
            <a:ext cx="6346200" cy="2242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343550" y="2999850"/>
            <a:ext cx="64569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546175"/>
            <a:ext cx="6576000" cy="49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>
            <a:spLocks noGrp="1"/>
          </p:cNvSpPr>
          <p:nvPr>
            <p:ph type="pic" idx="2"/>
          </p:nvPr>
        </p:nvSpPr>
        <p:spPr>
          <a:xfrm>
            <a:off x="718625" y="539500"/>
            <a:ext cx="5652300" cy="23391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718625" y="2770400"/>
            <a:ext cx="5652300" cy="183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 idx="3" hasCustomPrompt="1"/>
          </p:nvPr>
        </p:nvSpPr>
        <p:spPr>
          <a:xfrm>
            <a:off x="6702450" y="539500"/>
            <a:ext cx="1722900" cy="4064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SemiBold"/>
              <a:buNone/>
              <a:defRPr sz="3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bert Sans"/>
              <a:buChar char="●"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bert Sans"/>
              <a:buChar char="○"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bert Sans"/>
              <a:buChar char="■"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bert Sans"/>
              <a:buChar char="●"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bert Sans"/>
              <a:buChar char="○"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bert Sans"/>
              <a:buChar char="■"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bert Sans"/>
              <a:buChar char="●"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bert Sans"/>
              <a:buChar char="○"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bert Sans"/>
              <a:buChar char="■"/>
              <a:defRPr sz="16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65" r:id="rId11"/>
    <p:sldLayoutId id="2147483666" r:id="rId12"/>
    <p:sldLayoutId id="2147483667" r:id="rId13"/>
    <p:sldLayoutId id="214748366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educational/explainers/tell-me-more/html/role_of_exchange_rates.hr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title"/>
          </p:nvPr>
        </p:nvSpPr>
        <p:spPr>
          <a:xfrm>
            <a:off x="2864700" y="2770400"/>
            <a:ext cx="5560800" cy="18336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Calibri" panose="020F0502020204030204" pitchFamily="34" charset="0"/>
                <a:ea typeface="Montserrat ExtraBold"/>
                <a:cs typeface="Calibri" panose="020F0502020204030204" pitchFamily="34" charset="0"/>
                <a:sym typeface="Montserrat ExtraBold"/>
              </a:rPr>
              <a:t>    </a:t>
            </a:r>
            <a:r>
              <a:rPr lang="hr-HR" b="1" dirty="0" smtClean="0">
                <a:latin typeface="Calibri" panose="020F0502020204030204" pitchFamily="34" charset="0"/>
                <a:ea typeface="Montserrat ExtraBold"/>
                <a:cs typeface="Calibri" panose="020F0502020204030204" pitchFamily="34" charset="0"/>
                <a:sym typeface="Montserrat ExtraBold"/>
              </a:rPr>
              <a:t>DEVIZNI TEČAJ</a:t>
            </a:r>
            <a:endParaRPr b="1" dirty="0">
              <a:latin typeface="Calibri" panose="020F0502020204030204" pitchFamily="34" charset="0"/>
              <a:ea typeface="Montserrat ExtraBold"/>
              <a:cs typeface="Calibri" panose="020F0502020204030204" pitchFamily="34" charset="0"/>
              <a:sym typeface="Montserrat ExtraBold"/>
            </a:endParaRPr>
          </a:p>
        </p:txBody>
      </p:sp>
      <p:sp>
        <p:nvSpPr>
          <p:cNvPr id="96" name="Google Shape;96;p27"/>
          <p:cNvSpPr txBox="1">
            <a:spLocks noGrp="1"/>
          </p:cNvSpPr>
          <p:nvPr>
            <p:ph type="title" idx="3"/>
          </p:nvPr>
        </p:nvSpPr>
        <p:spPr>
          <a:xfrm>
            <a:off x="718625" y="539600"/>
            <a:ext cx="1814700" cy="4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7" name="Google Shape;97;p27"/>
          <p:cNvCxnSpPr/>
          <p:nvPr/>
        </p:nvCxnSpPr>
        <p:spPr>
          <a:xfrm>
            <a:off x="3469526" y="4341692"/>
            <a:ext cx="43755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Picture Placeholder 1"/>
          <p:cNvSpPr>
            <a:spLocks noGrp="1"/>
          </p:cNvSpPr>
          <p:nvPr>
            <p:ph type="pic" idx="2"/>
          </p:nvPr>
        </p:nvSpPr>
        <p:spPr>
          <a:xfrm flipH="1">
            <a:off x="2864700" y="539600"/>
            <a:ext cx="5523520" cy="2475600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17" y="557788"/>
            <a:ext cx="5592518" cy="248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55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LITERATURA</a:t>
            </a:r>
            <a:endParaRPr dirty="0"/>
          </a:p>
        </p:txBody>
      </p:sp>
      <p:sp>
        <p:nvSpPr>
          <p:cNvPr id="220" name="Google Shape;220;p40"/>
          <p:cNvSpPr txBox="1">
            <a:spLocks noGrp="1"/>
          </p:cNvSpPr>
          <p:nvPr>
            <p:ph type="body" idx="1"/>
          </p:nvPr>
        </p:nvSpPr>
        <p:spPr>
          <a:xfrm>
            <a:off x="720000" y="1407300"/>
            <a:ext cx="6705300" cy="31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www.ecb.europa.eu/ecb/educational/explainers/tell-me-more/html/role_of_exchange_rates.hr.html</a:t>
            </a:r>
            <a:endParaRPr lang="hr-HR" dirty="0" smtClean="0"/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 smtClean="0"/>
              <a:t>Kordić G. (2014.). Devizni tečaj i gospodarstvo, problemi izbora tečajnih režima, Ekonomski fakultet u Zagrebu, međunarodne financije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 smtClean="0"/>
              <a:t>Benić Đ. (2004.). Devizni tečaj: utvršivanje, značaj i odrednice, Fakultet za turizam i vanjsku trgovinu u Dubrovniku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 smtClean="0"/>
              <a:t>Nelson, R.M,. (2018) Debates over Exchange Rates: Overview and Issues for Congress, p.p.1-29</a:t>
            </a:r>
          </a:p>
          <a:p>
            <a:pPr marL="0" lvl="0" indent="0">
              <a:buNone/>
            </a:pPr>
            <a:endParaRPr dirty="0"/>
          </a:p>
        </p:txBody>
      </p:sp>
      <p:cxnSp>
        <p:nvCxnSpPr>
          <p:cNvPr id="221" name="Google Shape;221;p40"/>
          <p:cNvCxnSpPr/>
          <p:nvPr/>
        </p:nvCxnSpPr>
        <p:spPr>
          <a:xfrm>
            <a:off x="842200" y="1120075"/>
            <a:ext cx="5363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subTitle" idx="1"/>
          </p:nvPr>
        </p:nvSpPr>
        <p:spPr>
          <a:xfrm>
            <a:off x="3843775" y="1329100"/>
            <a:ext cx="4972234" cy="3773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Trgovanje valutama različitih </a:t>
            </a:r>
          </a:p>
          <a:p>
            <a:pPr marL="0" lvl="0" indent="0"/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zemalja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r-H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Mreže banaka i specijalizirane </a:t>
            </a:r>
          </a:p>
          <a:p>
            <a:pPr marL="0" lvl="0" indent="0"/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institucije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r-HR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Devizni tečaj – formiranjem ponude/potražnje</a:t>
            </a:r>
            <a:endParaRPr lang="hr-H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/>
            <a:endParaRPr lang="hr-H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/>
            <a:endParaRPr lang="hr-H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/>
            <a:endParaRPr lang="hr-H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/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55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Calibri" panose="020F0502020204030204" pitchFamily="34" charset="0"/>
                <a:ea typeface="Montserrat ExtraBold"/>
                <a:cs typeface="Calibri" panose="020F0502020204030204" pitchFamily="34" charset="0"/>
                <a:sym typeface="Montserrat ExtraBold"/>
              </a:rPr>
              <a:t>DEVIZNO TRŽIŠTE </a:t>
            </a:r>
            <a:endParaRPr b="1" dirty="0">
              <a:latin typeface="Calibri" panose="020F0502020204030204" pitchFamily="34" charset="0"/>
              <a:ea typeface="Montserrat ExtraBold"/>
              <a:cs typeface="Calibri" panose="020F0502020204030204" pitchFamily="34" charset="0"/>
              <a:sym typeface="Montserrat ExtraBold"/>
            </a:endParaRPr>
          </a:p>
        </p:txBody>
      </p:sp>
      <p:cxnSp>
        <p:nvCxnSpPr>
          <p:cNvPr id="105" name="Google Shape;105;p28"/>
          <p:cNvCxnSpPr/>
          <p:nvPr/>
        </p:nvCxnSpPr>
        <p:spPr>
          <a:xfrm flipV="1">
            <a:off x="832261" y="1086678"/>
            <a:ext cx="3948461" cy="23461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Picture Placeholder 1"/>
          <p:cNvSpPr>
            <a:spLocks noGrp="1"/>
          </p:cNvSpPr>
          <p:nvPr>
            <p:ph type="pic" idx="2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8" y="1651518"/>
            <a:ext cx="3069770" cy="304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subTitle" idx="1"/>
          </p:nvPr>
        </p:nvSpPr>
        <p:spPr>
          <a:xfrm>
            <a:off x="3880217" y="1224425"/>
            <a:ext cx="4630992" cy="30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dnos cijena dviju nacionalnih valuta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r-H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NOMINALNI DEVIZNI TEČAJ </a:t>
            </a:r>
            <a:endParaRPr lang="hr-HR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/>
            <a:endParaRPr lang="hr-HR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EUR/USD ili USD/EUR</a:t>
            </a:r>
          </a:p>
          <a:p>
            <a:pPr marL="0" lvl="0" indent="0"/>
            <a:endParaRPr lang="hr-H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DEPRECIJACIJA </a:t>
            </a: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-H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pad</a:t>
            </a:r>
            <a:r>
              <a:rPr lang="hr-H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APRECIJACIJA</a:t>
            </a:r>
            <a:r>
              <a:rPr lang="hr-H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 porast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726720" y="539500"/>
            <a:ext cx="77055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Calibri" panose="020F0502020204030204" pitchFamily="34" charset="0"/>
                <a:ea typeface="Montserrat ExtraBold"/>
                <a:cs typeface="Calibri" panose="020F0502020204030204" pitchFamily="34" charset="0"/>
                <a:sym typeface="Montserrat ExtraBold"/>
              </a:rPr>
              <a:t>DEVIZNI TEČAJ </a:t>
            </a:r>
            <a:endParaRPr b="1" dirty="0">
              <a:latin typeface="Calibri" panose="020F0502020204030204" pitchFamily="34" charset="0"/>
              <a:ea typeface="Montserrat ExtraBold"/>
              <a:cs typeface="Calibri" panose="020F0502020204030204" pitchFamily="34" charset="0"/>
              <a:sym typeface="Montserrat ExtraBold"/>
            </a:endParaRPr>
          </a:p>
        </p:txBody>
      </p:sp>
      <p:cxnSp>
        <p:nvCxnSpPr>
          <p:cNvPr id="105" name="Google Shape;105;p28"/>
          <p:cNvCxnSpPr/>
          <p:nvPr/>
        </p:nvCxnSpPr>
        <p:spPr>
          <a:xfrm flipV="1">
            <a:off x="822322" y="1096617"/>
            <a:ext cx="3690043" cy="30085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Picture Placeholder 1"/>
          <p:cNvSpPr>
            <a:spLocks noGrp="1"/>
          </p:cNvSpPr>
          <p:nvPr>
            <p:ph type="pic" idx="2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0" y="1637620"/>
            <a:ext cx="3005526" cy="286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3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sz="1200" dirty="0" smtClean="0">
              <a:latin typeface="Calibri" pitchFamily="34" charset="0"/>
              <a:cs typeface="Calibri" pitchFamily="34" charset="0"/>
            </a:endParaRPr>
          </a:p>
          <a:p>
            <a:endParaRPr lang="hr-HR" sz="1200" dirty="0">
              <a:latin typeface="Calibri" pitchFamily="34" charset="0"/>
              <a:cs typeface="Calibri" pitchFamily="34" charset="0"/>
            </a:endParaRPr>
          </a:p>
          <a:p>
            <a:r>
              <a:rPr lang="hr-HR" sz="2400" b="1" i="1" dirty="0" smtClean="0">
                <a:latin typeface="Calibri" pitchFamily="34" charset="0"/>
                <a:cs typeface="Calibri" pitchFamily="34" charset="0"/>
              </a:rPr>
              <a:t>REALNI TEČAJ:</a:t>
            </a:r>
          </a:p>
          <a:p>
            <a:endParaRPr lang="hr-HR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hr-HR" sz="2400" dirty="0" smtClean="0">
                <a:latin typeface="Calibri" pitchFamily="34" charset="0"/>
                <a:cs typeface="Calibri" pitchFamily="34" charset="0"/>
              </a:rPr>
              <a:t>Relativna cijena inozemnih i domaćih dobara</a:t>
            </a:r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7992" y="520838"/>
            <a:ext cx="7705500" cy="789600"/>
          </a:xfrm>
        </p:spPr>
        <p:txBody>
          <a:bodyPr/>
          <a:lstStyle/>
          <a:p>
            <a:r>
              <a:rPr lang="hr-HR" b="1" u="sng" dirty="0">
                <a:latin typeface="Calibri" pitchFamily="34" charset="0"/>
                <a:cs typeface="Calibri" pitchFamily="34" charset="0"/>
              </a:rPr>
              <a:t>DEVIZNI TEČAJ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2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45" y="1542576"/>
            <a:ext cx="3825551" cy="291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5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718625" y="2770400"/>
            <a:ext cx="5652300" cy="18336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Calibri" panose="020F0502020204030204" pitchFamily="34" charset="0"/>
                <a:ea typeface="Montserrat ExtraBold"/>
                <a:cs typeface="Calibri" panose="020F0502020204030204" pitchFamily="34" charset="0"/>
                <a:sym typeface="Montserrat ExtraBold"/>
              </a:rPr>
              <a:t>VRSTE DEVIZNIH TEČAJEVA</a:t>
            </a:r>
            <a:endParaRPr b="1" dirty="0">
              <a:latin typeface="Calibri" panose="020F0502020204030204" pitchFamily="34" charset="0"/>
              <a:ea typeface="Montserrat ExtraBold"/>
              <a:cs typeface="Calibri" panose="020F0502020204030204" pitchFamily="34" charset="0"/>
              <a:sym typeface="Montserrat ExtraBold"/>
            </a:endParaRPr>
          </a:p>
        </p:txBody>
      </p:sp>
      <p:sp>
        <p:nvSpPr>
          <p:cNvPr id="120" name="Google Shape;120;p30"/>
          <p:cNvSpPr txBox="1">
            <a:spLocks noGrp="1"/>
          </p:cNvSpPr>
          <p:nvPr>
            <p:ph type="title" idx="3"/>
          </p:nvPr>
        </p:nvSpPr>
        <p:spPr>
          <a:xfrm>
            <a:off x="6702450" y="539500"/>
            <a:ext cx="1722900" cy="4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918400" y="4341692"/>
            <a:ext cx="52713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Picture Placeholder 1"/>
          <p:cNvSpPr>
            <a:spLocks noGrp="1"/>
          </p:cNvSpPr>
          <p:nvPr>
            <p:ph type="pic" idx="2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" y="533498"/>
            <a:ext cx="5691674" cy="22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subTitle" idx="1"/>
          </p:nvPr>
        </p:nvSpPr>
        <p:spPr>
          <a:xfrm flipH="1">
            <a:off x="377687" y="1489034"/>
            <a:ext cx="4091188" cy="30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Dva sustava:</a:t>
            </a:r>
            <a:r>
              <a:rPr lang="hr-H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/>
            <a:r>
              <a:rPr lang="hr-H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FIKSNI I PLIVAJUĆI</a:t>
            </a: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Plivajući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slobodno ponudom i potražnjom</a:t>
            </a:r>
            <a:r>
              <a:rPr lang="hr-H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hr-HR" sz="12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Fiksni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iznad ili ispod tržišne ravnoteže</a:t>
            </a:r>
            <a:endParaRPr lang="hr-H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ovećanje tečaja REVALVACIJA,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smanjenje </a:t>
            </a:r>
            <a:r>
              <a:rPr lang="hr-HR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DEVALVACIJA</a:t>
            </a:r>
            <a:r>
              <a:rPr lang="hr-HR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749817" y="514955"/>
            <a:ext cx="77055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Calibri" panose="020F0502020204030204" pitchFamily="34" charset="0"/>
                <a:ea typeface="Montserrat SemiBold"/>
                <a:cs typeface="Calibri" panose="020F0502020204030204" pitchFamily="34" charset="0"/>
                <a:sym typeface="Montserrat SemiBold"/>
              </a:rPr>
              <a:t>VRSTE DEVIZNIH TEČAJEVA</a:t>
            </a:r>
            <a:endParaRPr b="1" dirty="0">
              <a:latin typeface="Calibri" panose="020F0502020204030204" pitchFamily="34" charset="0"/>
              <a:ea typeface="Montserrat SemiBold"/>
              <a:cs typeface="Calibri" panose="020F0502020204030204" pitchFamily="34" charset="0"/>
              <a:sym typeface="Montserrat SemiBold"/>
            </a:endParaRPr>
          </a:p>
        </p:txBody>
      </p:sp>
      <p:cxnSp>
        <p:nvCxnSpPr>
          <p:cNvPr id="113" name="Google Shape;113;p29"/>
          <p:cNvCxnSpPr/>
          <p:nvPr/>
        </p:nvCxnSpPr>
        <p:spPr>
          <a:xfrm flipV="1">
            <a:off x="842200" y="1096617"/>
            <a:ext cx="5200791" cy="23458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Picture Placeholder 1"/>
          <p:cNvSpPr>
            <a:spLocks noGrp="1"/>
          </p:cNvSpPr>
          <p:nvPr>
            <p:ph type="pic" idx="2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4" y="1626151"/>
            <a:ext cx="3862873" cy="278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188843" y="2941047"/>
            <a:ext cx="8736496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/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hr-HR" sz="1200" dirty="0"/>
          </a:p>
          <a:p>
            <a:pPr marL="0" lvl="0" indent="0" algn="ctr"/>
            <a:r>
              <a:rPr lang="hr-HR" sz="1200" dirty="0"/>
              <a:t>.</a:t>
            </a:r>
            <a:endParaRPr sz="1200" dirty="0"/>
          </a:p>
        </p:txBody>
      </p:sp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1415805" y="569168"/>
            <a:ext cx="6346200" cy="1156996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dirty="0" smtClean="0">
                <a:latin typeface="Calibri" panose="020F0502020204030204" pitchFamily="34" charset="0"/>
                <a:ea typeface="Montserrat ExtraBold"/>
                <a:cs typeface="Calibri" panose="020F0502020204030204" pitchFamily="34" charset="0"/>
                <a:sym typeface="Montserrat ExtraBold"/>
              </a:rPr>
              <a:t>ODREDNICE DEVIZNOG TEČAJA</a:t>
            </a:r>
            <a:endParaRPr sz="3200" b="1" dirty="0">
              <a:solidFill>
                <a:schemeClr val="lt1"/>
              </a:solidFill>
              <a:latin typeface="Calibri" panose="020F0502020204030204" pitchFamily="34" charset="0"/>
              <a:ea typeface="Montserrat ExtraBold"/>
              <a:cs typeface="Calibri" panose="020F0502020204030204" pitchFamily="34" charset="0"/>
              <a:sym typeface="Montserrat ExtraBold"/>
            </a:endParaRPr>
          </a:p>
        </p:txBody>
      </p:sp>
      <p:cxnSp>
        <p:nvCxnSpPr>
          <p:cNvPr id="128" name="Google Shape;128;p31"/>
          <p:cNvCxnSpPr/>
          <p:nvPr/>
        </p:nvCxnSpPr>
        <p:spPr>
          <a:xfrm>
            <a:off x="1541805" y="1376021"/>
            <a:ext cx="609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22517"/>
              </p:ext>
            </p:extLst>
          </p:nvPr>
        </p:nvGraphicFramePr>
        <p:xfrm>
          <a:off x="699796" y="2399082"/>
          <a:ext cx="7731418" cy="2239962"/>
        </p:xfrm>
        <a:graphic>
          <a:graphicData uri="http://schemas.openxmlformats.org/drawingml/2006/table">
            <a:tbl>
              <a:tblPr>
                <a:tableStyleId>{3DA2CB54-082E-4417-912C-E36DA7039497}</a:tableStyleId>
              </a:tblPr>
              <a:tblGrid>
                <a:gridCol w="188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90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baseline="0" dirty="0">
                          <a:effectLst/>
                          <a:latin typeface="Calibri" pitchFamily="34" charset="0"/>
                        </a:rPr>
                        <a:t>POVEĆANJE</a:t>
                      </a:r>
                      <a:r>
                        <a:rPr lang="hr-HR" sz="1200" b="1" u="none" strike="noStrike" dirty="0">
                          <a:effectLst/>
                          <a:latin typeface="Calibri" pitchFamily="34" charset="0"/>
                        </a:rPr>
                        <a:t>: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effectLst/>
                          <a:latin typeface="Calibri" pitchFamily="34" charset="0"/>
                        </a:rPr>
                        <a:t>DEVIZNI TEČAJ: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baseline="0" dirty="0">
                          <a:effectLst/>
                          <a:latin typeface="Calibri" pitchFamily="34" charset="0"/>
                        </a:rPr>
                        <a:t>                                               </a:t>
                      </a:r>
                      <a:r>
                        <a:rPr lang="hr-HR" sz="1200" u="none" strike="noStrike" baseline="0" dirty="0" smtClean="0"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lang="hr-HR" sz="1200" b="1" u="none" strike="noStrike" baseline="0" dirty="0">
                          <a:effectLst/>
                          <a:latin typeface="Calibri" pitchFamily="34" charset="0"/>
                        </a:rPr>
                        <a:t>RAZLOG:</a:t>
                      </a:r>
                      <a:endParaRPr lang="hr-H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34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  <a:latin typeface="Calibri" pitchFamily="34" charset="0"/>
                        </a:rPr>
                        <a:t>domaćeg dohotka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  <a:latin typeface="Calibri" pitchFamily="34" charset="0"/>
                        </a:rPr>
                        <a:t>pada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baseline="0">
                          <a:effectLst/>
                          <a:latin typeface="Calibri" pitchFamily="34" charset="0"/>
                        </a:rPr>
                        <a:t>veći domaći dohodak povećava potražnju za uvozom i povećava ponudu domaće valute</a:t>
                      </a:r>
                      <a:endParaRPr lang="hr-HR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4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  <a:latin typeface="Calibri" pitchFamily="34" charset="0"/>
                        </a:rPr>
                        <a:t>inozemnog dohotka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  <a:latin typeface="Calibri" pitchFamily="34" charset="0"/>
                        </a:rPr>
                        <a:t>raste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baseline="0">
                          <a:effectLst/>
                          <a:latin typeface="Calibri" pitchFamily="34" charset="0"/>
                        </a:rPr>
                        <a:t>veći inozemni dohodak povećava potražnju za domaćim izvozom i povećava potražnju domaće valute</a:t>
                      </a:r>
                      <a:endParaRPr lang="hr-HR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4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  <a:latin typeface="Calibri" pitchFamily="34" charset="0"/>
                        </a:rPr>
                        <a:t>domaće realne kamatne stope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  <a:latin typeface="Calibri" pitchFamily="34" charset="0"/>
                        </a:rPr>
                        <a:t>raste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baseline="0">
                          <a:effectLst/>
                          <a:latin typeface="Calibri" pitchFamily="34" charset="0"/>
                        </a:rPr>
                        <a:t>veća realna kamatna stopa čini domaću imovinu privlačnijom i povećava potražnju za domaćom valutom</a:t>
                      </a:r>
                      <a:endParaRPr lang="hr-HR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34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  <a:latin typeface="Calibri" pitchFamily="34" charset="0"/>
                        </a:rPr>
                        <a:t>inozemne realne kamatne stope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  <a:latin typeface="Calibri" pitchFamily="34" charset="0"/>
                        </a:rPr>
                        <a:t>pada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baseline="0">
                          <a:effectLst/>
                          <a:latin typeface="Calibri" pitchFamily="34" charset="0"/>
                        </a:rPr>
                        <a:t>viša inozemna realna kamatna stopa čini inozemnu imovinu privlačnijom i povećava ponudu domaće valute</a:t>
                      </a:r>
                      <a:endParaRPr lang="hr-HR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90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  <a:latin typeface="Calibri" pitchFamily="34" charset="0"/>
                        </a:rPr>
                        <a:t>svjetske potražnje za domaćim dobrima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dirty="0">
                          <a:effectLst/>
                          <a:latin typeface="Calibri" pitchFamily="34" charset="0"/>
                        </a:rPr>
                        <a:t>raste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baseline="0" dirty="0">
                          <a:effectLst/>
                          <a:latin typeface="Calibri" pitchFamily="34" charset="0"/>
                        </a:rPr>
                        <a:t>veća potražnja za domaćim dobrima povećava </a:t>
                      </a:r>
                      <a:r>
                        <a:rPr lang="pl-PL" sz="1200" u="none" strike="noStrike" baseline="0" dirty="0" smtClean="0">
                          <a:effectLst/>
                          <a:latin typeface="Calibri" pitchFamily="34" charset="0"/>
                        </a:rPr>
                        <a:t>potražnju </a:t>
                      </a:r>
                      <a:r>
                        <a:rPr lang="pl-PL" sz="1200" u="none" strike="noStrike" baseline="0" dirty="0">
                          <a:effectLst/>
                          <a:latin typeface="Calibri" pitchFamily="34" charset="0"/>
                        </a:rPr>
                        <a:t>za domaćom valutom</a:t>
                      </a:r>
                      <a:endParaRPr lang="pl-PL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567" marR="7567" marT="756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ZAKLJUČAK</a:t>
            </a:r>
            <a:endParaRPr lang="hr-H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2948" y="1918914"/>
            <a:ext cx="47310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Formiranje tečaja ponuda/potražnja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Tečajna politika – razvoj i stabilnost gospodarstva</a:t>
            </a: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tabilnost i rast cijena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Izravan i neizravan inflatorni utjecaj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Google Shape;167;p35"/>
          <p:cNvCxnSpPr/>
          <p:nvPr/>
        </p:nvCxnSpPr>
        <p:spPr>
          <a:xfrm>
            <a:off x="1070800" y="1593076"/>
            <a:ext cx="7109104" cy="23689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Picture Placeholder 1"/>
          <p:cNvSpPr>
            <a:spLocks noGrp="1"/>
          </p:cNvSpPr>
          <p:nvPr>
            <p:ph type="pic" idx="2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" y="2120322"/>
            <a:ext cx="3309761" cy="264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6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19" b="16401"/>
          <a:stretch/>
        </p:blipFill>
        <p:spPr>
          <a:xfrm>
            <a:off x="718625" y="1487375"/>
            <a:ext cx="4607325" cy="2524724"/>
          </a:xfrm>
          <a:prstGeom prst="rect">
            <a:avLst/>
          </a:prstGeom>
        </p:spPr>
      </p:pic>
      <p:sp>
        <p:nvSpPr>
          <p:cNvPr id="197" name="Google Shape;197;p39"/>
          <p:cNvSpPr txBox="1">
            <a:spLocks noGrp="1"/>
          </p:cNvSpPr>
          <p:nvPr>
            <p:ph type="title"/>
          </p:nvPr>
        </p:nvSpPr>
        <p:spPr>
          <a:xfrm>
            <a:off x="718625" y="539975"/>
            <a:ext cx="4607700" cy="11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HVALA!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8009" y="3438939"/>
            <a:ext cx="2415208" cy="1447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98" name="Google Shape;198;p39"/>
          <p:cNvSpPr txBox="1">
            <a:spLocks noGrp="1"/>
          </p:cNvSpPr>
          <p:nvPr>
            <p:ph type="subTitle" idx="1"/>
          </p:nvPr>
        </p:nvSpPr>
        <p:spPr>
          <a:xfrm>
            <a:off x="5687349" y="1738475"/>
            <a:ext cx="3090047" cy="2249371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spcFirstLastPara="1" wrap="square" lIns="274300" tIns="274300" rIns="274300" bIns="274300" anchor="t" anchorCtr="0">
            <a:noAutofit/>
          </a:bodyPr>
          <a:lstStyle/>
          <a:p>
            <a:pPr marL="0" lvl="0" indent="0" algn="ctr"/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TEČAJNA LISTA?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portant Terms Within Giftedness by Slidesgo">
  <a:themeElements>
    <a:clrScheme name="Simple Light">
      <a:dk1>
        <a:srgbClr val="FFFFFF"/>
      </a:dk1>
      <a:lt1>
        <a:srgbClr val="292B2D"/>
      </a:lt1>
      <a:dk2>
        <a:srgbClr val="FFE598"/>
      </a:dk2>
      <a:lt2>
        <a:srgbClr val="B3DFD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92B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279</Words>
  <Application>Microsoft Office PowerPoint</Application>
  <PresentationFormat>Prikaz na zaslonu (16:9)</PresentationFormat>
  <Paragraphs>72</Paragraphs>
  <Slides>10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Montserrat ExtraBold</vt:lpstr>
      <vt:lpstr>Montserrat</vt:lpstr>
      <vt:lpstr>Albert Sans</vt:lpstr>
      <vt:lpstr>Arial</vt:lpstr>
      <vt:lpstr>Montserrat SemiBold</vt:lpstr>
      <vt:lpstr>Calibri</vt:lpstr>
      <vt:lpstr>Nunito Light</vt:lpstr>
      <vt:lpstr>Wingdings</vt:lpstr>
      <vt:lpstr>Important Terms Within Giftedness by Slidesgo</vt:lpstr>
      <vt:lpstr>    DEVIZNI TEČAJ</vt:lpstr>
      <vt:lpstr>DEVIZNO TRŽIŠTE </vt:lpstr>
      <vt:lpstr>DEVIZNI TEČAJ </vt:lpstr>
      <vt:lpstr>DEVIZNI TEČAJ </vt:lpstr>
      <vt:lpstr>VRSTE DEVIZNIH TEČAJEVA</vt:lpstr>
      <vt:lpstr>VRSTE DEVIZNIH TEČAJEVA</vt:lpstr>
      <vt:lpstr>ODREDNICE DEVIZNOG TEČAJA</vt:lpstr>
      <vt:lpstr>ZAKLJUČAK</vt:lpstr>
      <vt:lpstr>HVALA!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TERMS WITHIN GIFTEDNESS</dc:title>
  <dc:creator>Kresimir Hanzevacki</dc:creator>
  <cp:lastModifiedBy>Korisnik</cp:lastModifiedBy>
  <cp:revision>49</cp:revision>
  <dcterms:modified xsi:type="dcterms:W3CDTF">2024-02-28T17:58:30Z</dcterms:modified>
</cp:coreProperties>
</file>